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0" r:id="rId3"/>
    <p:sldId id="257" r:id="rId4"/>
    <p:sldId id="258" r:id="rId5"/>
    <p:sldId id="259" r:id="rId6"/>
    <p:sldId id="261" r:id="rId7"/>
    <p:sldId id="260" r:id="rId8"/>
    <p:sldId id="283" r:id="rId9"/>
    <p:sldId id="282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8" r:id="rId26"/>
    <p:sldId id="279" r:id="rId27"/>
    <p:sldId id="27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09481CC-201B-432C-9B04-1C8CC341B98A}">
          <p14:sldIdLst>
            <p14:sldId id="256"/>
            <p14:sldId id="280"/>
            <p14:sldId id="257"/>
            <p14:sldId id="258"/>
            <p14:sldId id="259"/>
            <p14:sldId id="261"/>
            <p14:sldId id="260"/>
            <p14:sldId id="283"/>
            <p14:sldId id="282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8"/>
            <p14:sldId id="279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BAB8C-7F98-491D-87AE-1E619AAA5B71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74E3A-4202-4CD3-9CAE-841511587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765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74E3A-4202-4CD3-9CAE-84151158771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934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74E3A-4202-4CD3-9CAE-84151158771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210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39B5-10CE-4E23-9BBD-B9C2EEC4B319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C9C7-C53C-43AC-9AAF-C709B4884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695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39B5-10CE-4E23-9BBD-B9C2EEC4B319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C9C7-C53C-43AC-9AAF-C709B4884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689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39B5-10CE-4E23-9BBD-B9C2EEC4B319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C9C7-C53C-43AC-9AAF-C709B4884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14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39B5-10CE-4E23-9BBD-B9C2EEC4B319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C9C7-C53C-43AC-9AAF-C709B4884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538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39B5-10CE-4E23-9BBD-B9C2EEC4B319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C9C7-C53C-43AC-9AAF-C709B4884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959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39B5-10CE-4E23-9BBD-B9C2EEC4B319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C9C7-C53C-43AC-9AAF-C709B4884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420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39B5-10CE-4E23-9BBD-B9C2EEC4B319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C9C7-C53C-43AC-9AAF-C709B4884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658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39B5-10CE-4E23-9BBD-B9C2EEC4B319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C9C7-C53C-43AC-9AAF-C709B4884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814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39B5-10CE-4E23-9BBD-B9C2EEC4B319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C9C7-C53C-43AC-9AAF-C709B4884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19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39B5-10CE-4E23-9BBD-B9C2EEC4B319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C9C7-C53C-43AC-9AAF-C709B4884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5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39B5-10CE-4E23-9BBD-B9C2EEC4B319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C9C7-C53C-43AC-9AAF-C709B4884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417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C39B5-10CE-4E23-9BBD-B9C2EEC4B319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BC9C7-C53C-43AC-9AAF-C709B4884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28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568952" cy="1470025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200" b="1" dirty="0">
                <a:solidFill>
                  <a:srgbClr val="C00000"/>
                </a:solidFill>
                <a:ea typeface="+mn-ea"/>
                <a:cs typeface="+mn-cs"/>
              </a:rPr>
              <a:t>Стационарное </a:t>
            </a:r>
            <a:r>
              <a:rPr lang="ru-RU" sz="2200" b="1" dirty="0" smtClean="0">
                <a:solidFill>
                  <a:srgbClr val="C00000"/>
                </a:solidFill>
                <a:ea typeface="+mn-ea"/>
                <a:cs typeface="+mn-cs"/>
              </a:rPr>
              <a:t>отделение медицинской реабилитации</a:t>
            </a:r>
            <a:r>
              <a:rPr lang="ru-RU" sz="1800" b="1" dirty="0" smtClean="0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ea typeface="+mn-ea"/>
                <a:cs typeface="+mn-cs"/>
              </a:rPr>
            </a:br>
            <a:r>
              <a:rPr lang="ru-RU" sz="1800" b="1" dirty="0" smtClean="0">
                <a:solidFill>
                  <a:srgbClr val="C00000"/>
                </a:solidFill>
                <a:ea typeface="+mn-ea"/>
                <a:cs typeface="+mn-cs"/>
              </a:rPr>
              <a:t>пациентов </a:t>
            </a:r>
            <a:r>
              <a:rPr lang="ru-RU" sz="1800" b="1" dirty="0">
                <a:solidFill>
                  <a:srgbClr val="C00000"/>
                </a:solidFill>
                <a:ea typeface="+mn-ea"/>
                <a:cs typeface="+mn-cs"/>
              </a:rPr>
              <a:t>с нарушением функции опорно-двигательной системы и периферической нервной системы</a:t>
            </a:r>
            <a:br>
              <a:rPr lang="ru-RU" sz="1800" b="1" dirty="0">
                <a:solidFill>
                  <a:srgbClr val="C00000"/>
                </a:solidFill>
                <a:ea typeface="+mn-ea"/>
                <a:cs typeface="+mn-cs"/>
              </a:rPr>
            </a:br>
            <a:r>
              <a:rPr lang="ru-RU" sz="2400" b="1" i="1" dirty="0">
                <a:solidFill>
                  <a:srgbClr val="002060"/>
                </a:solidFill>
                <a:ea typeface="+mn-ea"/>
                <a:cs typeface="+mn-cs"/>
              </a:rPr>
              <a:t>Клиники</a:t>
            </a:r>
            <a:r>
              <a:rPr lang="ru-RU" sz="1800" b="1" i="1" dirty="0">
                <a:solidFill>
                  <a:srgbClr val="002060"/>
                </a:solidFill>
                <a:ea typeface="+mn-ea"/>
                <a:cs typeface="+mn-cs"/>
              </a:rPr>
              <a:t/>
            </a:r>
            <a:br>
              <a:rPr lang="ru-RU" sz="1800" b="1" i="1" dirty="0">
                <a:solidFill>
                  <a:srgbClr val="002060"/>
                </a:solidFill>
                <a:ea typeface="+mn-ea"/>
                <a:cs typeface="+mn-cs"/>
              </a:rPr>
            </a:br>
            <a:r>
              <a:rPr lang="ru-RU" sz="1800" b="1" i="1" dirty="0">
                <a:solidFill>
                  <a:srgbClr val="002060"/>
                </a:solidFill>
                <a:ea typeface="+mn-ea"/>
                <a:cs typeface="+mn-cs"/>
              </a:rPr>
              <a:t>Самарского государственного медицинского университета</a:t>
            </a:r>
          </a:p>
        </p:txBody>
      </p:sp>
    </p:spTree>
    <p:extLst>
      <p:ext uri="{BB962C8B-B14F-4D97-AF65-F5344CB8AC3E}">
        <p14:creationId xmlns:p14="http://schemas.microsoft.com/office/powerpoint/2010/main" val="899144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224137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Инновационное направление – Гравитационная терапия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462" y="4941168"/>
            <a:ext cx="8856984" cy="1752600"/>
          </a:xfrm>
        </p:spPr>
        <p:txBody>
          <a:bodyPr>
            <a:normAutofit fontScale="62500" lnSpcReduction="20000"/>
          </a:bodyPr>
          <a:lstStyle/>
          <a:p>
            <a:r>
              <a:rPr lang="ru-RU" b="0" i="0" dirty="0" smtClean="0">
                <a:solidFill>
                  <a:srgbClr val="002060"/>
                </a:solidFill>
                <a:effectLst/>
                <a:latin typeface="helvetica"/>
              </a:rPr>
              <a:t>За создание нового направления в медицине в 2006 году руководителю проекта академику РАМН, профессору </a:t>
            </a:r>
            <a:r>
              <a:rPr lang="ru-RU" dirty="0" smtClean="0">
                <a:solidFill>
                  <a:srgbClr val="002060"/>
                </a:solidFill>
              </a:rPr>
              <a:t>Г. П. Котельникову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helvetica"/>
              </a:rPr>
              <a:t> и профессору </a:t>
            </a:r>
            <a:r>
              <a:rPr lang="ru-RU" dirty="0" smtClean="0">
                <a:solidFill>
                  <a:srgbClr val="002060"/>
                </a:solidFill>
              </a:rPr>
              <a:t>А. В. </a:t>
            </a:r>
            <a:r>
              <a:rPr lang="ru-RU" dirty="0" err="1" smtClean="0">
                <a:solidFill>
                  <a:srgbClr val="002060"/>
                </a:solidFill>
              </a:rPr>
              <a:t>Яшкову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helvetica"/>
              </a:rPr>
              <a:t> присуждена национальная премия «Призвание» лучшим врачам России, а творческий коллектив ученых </a:t>
            </a:r>
            <a:r>
              <a:rPr lang="ru-RU" b="0" i="0" dirty="0" err="1" smtClean="0">
                <a:solidFill>
                  <a:srgbClr val="002060"/>
                </a:solidFill>
                <a:effectLst/>
                <a:latin typeface="helvetica"/>
              </a:rPr>
              <a:t>СамГМУ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helvetica"/>
              </a:rPr>
              <a:t> и ведущих специалистов </a:t>
            </a:r>
            <a:r>
              <a:rPr lang="ru-RU" dirty="0" smtClean="0">
                <a:solidFill>
                  <a:srgbClr val="002060"/>
                </a:solidFill>
              </a:rPr>
              <a:t>ОАО «Салют»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helvetica"/>
              </a:rPr>
              <a:t> стал лауреатом Премии Правительства РФ в области науки и техники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170" name="Picture 2" descr="Гравитационная терапия в комплексном лечении поясничного остеохондроза 14. 00. 22 Травматология и ортопедия 14. 00. 13 Нервные 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4390405" cy="293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299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Показания к гравитационной терапии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Arial"/>
              <a:buChar char="•"/>
            </a:pPr>
            <a:r>
              <a:rPr lang="ru-RU" b="0" i="0" dirty="0" smtClean="0">
                <a:solidFill>
                  <a:srgbClr val="333333"/>
                </a:solidFill>
                <a:effectLst/>
                <a:latin typeface="helvetica"/>
              </a:rPr>
              <a:t>замедленная консолидация костных отломков, несросшиеся переломы костей нижних конечностей;</a:t>
            </a:r>
          </a:p>
          <a:p>
            <a:pPr>
              <a:buFont typeface="Arial"/>
              <a:buChar char="•"/>
            </a:pPr>
            <a:r>
              <a:rPr lang="ru-RU" b="0" i="0" dirty="0" smtClean="0">
                <a:solidFill>
                  <a:srgbClr val="333333"/>
                </a:solidFill>
                <a:effectLst/>
                <a:latin typeface="helvetica"/>
              </a:rPr>
              <a:t>ложный сустав;</a:t>
            </a:r>
          </a:p>
          <a:p>
            <a:pPr>
              <a:buFont typeface="Arial"/>
              <a:buChar char="•"/>
            </a:pPr>
            <a:r>
              <a:rPr lang="ru-RU" b="0" i="0" dirty="0" err="1" smtClean="0">
                <a:solidFill>
                  <a:srgbClr val="333333"/>
                </a:solidFill>
                <a:effectLst/>
                <a:latin typeface="helvetica"/>
              </a:rPr>
              <a:t>диафизарные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helvetica"/>
              </a:rPr>
              <a:t>оскольчатые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"/>
              </a:rPr>
              <a:t> переломы длинных трубчатых костей, внутрисуставные переломы нижних конечностей;</a:t>
            </a:r>
          </a:p>
          <a:p>
            <a:pPr>
              <a:buFont typeface="Arial"/>
              <a:buChar char="•"/>
            </a:pPr>
            <a:r>
              <a:rPr lang="ru-RU" b="0" i="0" dirty="0" smtClean="0">
                <a:solidFill>
                  <a:srgbClr val="333333"/>
                </a:solidFill>
                <a:effectLst/>
                <a:latin typeface="helvetica"/>
              </a:rPr>
              <a:t>деформирующий артроз;</a:t>
            </a:r>
          </a:p>
          <a:p>
            <a:pPr>
              <a:buFont typeface="Arial"/>
              <a:buChar char="•"/>
            </a:pPr>
            <a:r>
              <a:rPr lang="ru-RU" b="0" i="0" dirty="0" smtClean="0">
                <a:solidFill>
                  <a:srgbClr val="333333"/>
                </a:solidFill>
                <a:effectLst/>
                <a:latin typeface="helvetica"/>
              </a:rPr>
              <a:t>асептический некроз костей, вызванный их ишемией;</a:t>
            </a:r>
          </a:p>
          <a:p>
            <a:pPr>
              <a:buFont typeface="Arial"/>
              <a:buChar char="•"/>
            </a:pPr>
            <a:r>
              <a:rPr lang="ru-RU" b="0" i="0" dirty="0" smtClean="0">
                <a:solidFill>
                  <a:srgbClr val="333333"/>
                </a:solidFill>
                <a:effectLst/>
                <a:latin typeface="helvetica"/>
              </a:rPr>
              <a:t>трофические нарушения нижних конечностей посттравматического характера (синдром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helvetica"/>
              </a:rPr>
              <a:t>Зудека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"/>
              </a:rPr>
              <a:t>, трофические язвы, вторичный остеопороз);</a:t>
            </a:r>
          </a:p>
          <a:p>
            <a:pPr>
              <a:buFont typeface="Arial"/>
              <a:buChar char="•"/>
            </a:pPr>
            <a:r>
              <a:rPr lang="ru-RU" b="0" i="0" dirty="0" smtClean="0">
                <a:solidFill>
                  <a:srgbClr val="333333"/>
                </a:solidFill>
                <a:effectLst/>
                <a:latin typeface="helvetica"/>
              </a:rPr>
              <a:t>облитерирующий эндартериит, начальные формы атеросклероза нижних конечностей;</a:t>
            </a:r>
          </a:p>
          <a:p>
            <a:pPr>
              <a:buFont typeface="Arial"/>
              <a:buChar char="•"/>
            </a:pPr>
            <a:r>
              <a:rPr lang="ru-RU" b="0" i="0" dirty="0" smtClean="0">
                <a:solidFill>
                  <a:srgbClr val="333333"/>
                </a:solidFill>
                <a:effectLst/>
                <a:latin typeface="helvetica"/>
              </a:rPr>
              <a:t>проведение реконструктивных оперативных вмешательств на нижних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helvetica"/>
              </a:rPr>
              <a:t>конечностях,сопровождающихся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"/>
              </a:rPr>
              <a:t> значительным повреждением надкостницы и мягких тканей;</a:t>
            </a:r>
          </a:p>
          <a:p>
            <a:pPr>
              <a:buFont typeface="Arial"/>
              <a:buChar char="•"/>
            </a:pPr>
            <a:r>
              <a:rPr lang="ru-RU" b="0" i="0" dirty="0" smtClean="0">
                <a:solidFill>
                  <a:srgbClr val="333333"/>
                </a:solidFill>
                <a:effectLst/>
                <a:latin typeface="helvetica"/>
              </a:rPr>
              <a:t>начальные формы гипертонической болезни.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6201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568952" cy="147002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Противопоказания к гравитационной терапии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132856"/>
            <a:ext cx="8280920" cy="4104456"/>
          </a:xfrm>
        </p:spPr>
        <p:txBody>
          <a:bodyPr>
            <a:noAutofit/>
          </a:bodyPr>
          <a:lstStyle/>
          <a:p>
            <a:pPr algn="l">
              <a:buFont typeface="Arial"/>
              <a:buChar char="•"/>
            </a:pPr>
            <a:r>
              <a:rPr lang="ru-RU" sz="2000" b="0" i="0" dirty="0" smtClean="0">
                <a:solidFill>
                  <a:srgbClr val="333333"/>
                </a:solidFill>
                <a:effectLst/>
                <a:latin typeface="helvetica"/>
              </a:rPr>
              <a:t>выраженные нарушения мозгового кровообращения в остром периоде;</a:t>
            </a:r>
          </a:p>
          <a:p>
            <a:pPr algn="l">
              <a:buFont typeface="Arial"/>
              <a:buChar char="•"/>
            </a:pPr>
            <a:r>
              <a:rPr lang="ru-RU" sz="2000" b="0" i="0" dirty="0" smtClean="0">
                <a:solidFill>
                  <a:srgbClr val="333333"/>
                </a:solidFill>
                <a:effectLst/>
                <a:latin typeface="helvetica"/>
              </a:rPr>
              <a:t>тяжелые формы ишемической болезни сердца;</a:t>
            </a:r>
          </a:p>
          <a:p>
            <a:pPr algn="l">
              <a:buFont typeface="Arial"/>
              <a:buChar char="•"/>
            </a:pPr>
            <a:r>
              <a:rPr lang="ru-RU" sz="2000" b="0" i="0" dirty="0" smtClean="0">
                <a:solidFill>
                  <a:srgbClr val="333333"/>
                </a:solidFill>
                <a:effectLst/>
                <a:latin typeface="helvetica"/>
              </a:rPr>
              <a:t>гипертоническая болезнь третьей стадии;</a:t>
            </a:r>
          </a:p>
          <a:p>
            <a:pPr algn="l">
              <a:buFont typeface="Arial"/>
              <a:buChar char="•"/>
            </a:pPr>
            <a:r>
              <a:rPr lang="ru-RU" sz="2000" b="0" i="0" dirty="0" err="1" smtClean="0">
                <a:solidFill>
                  <a:srgbClr val="333333"/>
                </a:solidFill>
                <a:effectLst/>
                <a:latin typeface="helvetica"/>
              </a:rPr>
              <a:t>флеботромбозы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helvetica"/>
              </a:rPr>
              <a:t> и тромбофлебиты нижних конечностей в остром периоде;</a:t>
            </a:r>
          </a:p>
          <a:p>
            <a:pPr algn="l">
              <a:buFont typeface="Arial"/>
              <a:buChar char="•"/>
            </a:pPr>
            <a:r>
              <a:rPr lang="ru-RU" sz="2000" b="0" i="0" dirty="0" smtClean="0">
                <a:solidFill>
                  <a:srgbClr val="333333"/>
                </a:solidFill>
                <a:effectLst/>
                <a:latin typeface="helvetica"/>
              </a:rPr>
              <a:t>тяжелые </a:t>
            </a:r>
            <a:r>
              <a:rPr lang="ru-RU" sz="2000" b="0" i="0" dirty="0" err="1" smtClean="0">
                <a:solidFill>
                  <a:srgbClr val="333333"/>
                </a:solidFill>
                <a:effectLst/>
                <a:latin typeface="helvetica"/>
              </a:rPr>
              <a:t>вестибулопатии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helvetica"/>
              </a:rPr>
              <a:t> различного генеза;</a:t>
            </a:r>
          </a:p>
          <a:p>
            <a:pPr algn="l">
              <a:buFont typeface="Arial"/>
              <a:buChar char="•"/>
            </a:pPr>
            <a:r>
              <a:rPr lang="ru-RU" sz="2000" b="0" i="0" dirty="0" smtClean="0">
                <a:solidFill>
                  <a:srgbClr val="333333"/>
                </a:solidFill>
                <a:effectLst/>
                <a:latin typeface="helvetica"/>
              </a:rPr>
              <a:t>наличие острого и хронического остеомиелита с формирующимся кортикальным секвестром;</a:t>
            </a:r>
          </a:p>
          <a:p>
            <a:pPr algn="l">
              <a:buFont typeface="Arial"/>
              <a:buChar char="•"/>
            </a:pPr>
            <a:r>
              <a:rPr lang="ru-RU" sz="2000" b="0" i="0" dirty="0" smtClean="0">
                <a:solidFill>
                  <a:srgbClr val="333333"/>
                </a:solidFill>
                <a:effectLst/>
                <a:latin typeface="helvetica"/>
              </a:rPr>
              <a:t>психические нарушения;</a:t>
            </a:r>
          </a:p>
          <a:p>
            <a:pPr algn="l">
              <a:buFont typeface="Arial"/>
              <a:buChar char="•"/>
            </a:pPr>
            <a:r>
              <a:rPr lang="ru-RU" sz="2000" b="0" i="0" dirty="0" smtClean="0">
                <a:solidFill>
                  <a:srgbClr val="333333"/>
                </a:solidFill>
                <a:effectLst/>
                <a:latin typeface="helvetica"/>
              </a:rPr>
              <a:t>общие противопоказания к физиотерапии.</a:t>
            </a:r>
            <a:endParaRPr lang="ru-RU" sz="2000" b="0" i="0" dirty="0">
              <a:solidFill>
                <a:srgbClr val="333333"/>
              </a:solidFill>
              <a:effectLst/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50591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ГБО-терапия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845546"/>
            <a:ext cx="3888432" cy="1015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0" dirty="0" smtClean="0">
                <a:solidFill>
                  <a:srgbClr val="003399"/>
                </a:solidFill>
                <a:effectLst/>
                <a:latin typeface="Arial"/>
              </a:rPr>
              <a:t>БАРОАППАРАТ ОДНОМЕСТНЫЙ МЕДИЦИНСКИЙ «ОКА-МТ-С»</a:t>
            </a:r>
            <a:endParaRPr lang="ru-RU" sz="2000" dirty="0"/>
          </a:p>
        </p:txBody>
      </p:sp>
      <p:pic>
        <p:nvPicPr>
          <p:cNvPr id="8194" name="Picture 2" descr="Барокамера ОКа-М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485" y="1340768"/>
            <a:ext cx="4536504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900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Лечебная физкультура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83582"/>
            <a:ext cx="4608512" cy="74867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и групповые занятия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218" name="Picture 2" descr="C:\Users\stanislav.borinsky\Desktop\Презентация\125_25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1586"/>
            <a:ext cx="388843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stanislav.borinsky\Desktop\Презентация\реабилитация\Клиники СамГМУ_ Медицинская реабилитация.files\rehabilitation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89040"/>
            <a:ext cx="3895673" cy="273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4008" y="1484784"/>
            <a:ext cx="41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дифференцированного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нагрузки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90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93610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Тренажёрный зал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157192"/>
            <a:ext cx="3312368" cy="1054968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</a:t>
            </a:r>
            <a:r>
              <a:rPr lang="ru-RU" sz="2600" dirty="0" smtClean="0">
                <a:solidFill>
                  <a:srgbClr val="002060"/>
                </a:solidFill>
              </a:rPr>
              <a:t>анятия под контролем инструктора</a:t>
            </a:r>
            <a:endParaRPr lang="ru-RU" sz="26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92289" y="1844824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Дозированная нагрузка, мониторинг переносимости нагрузок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42" name="Picture 2" descr="C:\Users\stanislav.borinsky\Desktop\Презентация\125_25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538273" cy="302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stanislav.borinsky\Desktop\Презентация\125_25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84984"/>
            <a:ext cx="4934317" cy="328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648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1"/>
            <a:ext cx="8352928" cy="1152128"/>
          </a:xfrm>
        </p:spPr>
        <p:txBody>
          <a:bodyPr>
            <a:normAutofit/>
          </a:bodyPr>
          <a:lstStyle/>
          <a:p>
            <a:r>
              <a:rPr lang="ru-RU" sz="2800" b="1" i="0" dirty="0" err="1" smtClean="0">
                <a:solidFill>
                  <a:srgbClr val="C00000"/>
                </a:solidFill>
                <a:effectLst/>
                <a:latin typeface="helvetica"/>
              </a:rPr>
              <a:t>Мультисуставной</a:t>
            </a:r>
            <a:r>
              <a:rPr lang="ru-RU" sz="2800" b="1" i="0" dirty="0" smtClean="0">
                <a:solidFill>
                  <a:srgbClr val="C00000"/>
                </a:solidFill>
                <a:effectLst/>
                <a:latin typeface="helvetica"/>
              </a:rPr>
              <a:t> комплекс</a:t>
            </a:r>
            <a:br>
              <a:rPr lang="ru-RU" sz="2800" b="1" i="0" dirty="0" smtClean="0">
                <a:solidFill>
                  <a:srgbClr val="C00000"/>
                </a:solidFill>
                <a:effectLst/>
                <a:latin typeface="helvetica"/>
              </a:rPr>
            </a:br>
            <a:r>
              <a:rPr lang="ru-RU" sz="2800" b="1" i="0" dirty="0" smtClean="0">
                <a:solidFill>
                  <a:srgbClr val="C00000"/>
                </a:solidFill>
                <a:effectLst/>
                <a:latin typeface="helvetica"/>
              </a:rPr>
              <a:t>«</a:t>
            </a:r>
            <a:r>
              <a:rPr lang="en-US" sz="2800" b="1" i="0" dirty="0" smtClean="0">
                <a:solidFill>
                  <a:srgbClr val="C00000"/>
                </a:solidFill>
                <a:effectLst/>
                <a:latin typeface="helvetica"/>
              </a:rPr>
              <a:t>BIODEX MULTI JOINT SYSTEM 3» (</a:t>
            </a:r>
            <a:r>
              <a:rPr lang="ru-RU" sz="2800" b="1" i="0" dirty="0" smtClean="0">
                <a:solidFill>
                  <a:srgbClr val="C00000"/>
                </a:solidFill>
                <a:effectLst/>
                <a:latin typeface="helvetica"/>
              </a:rPr>
              <a:t>США)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445224"/>
            <a:ext cx="7992888" cy="1152128"/>
          </a:xfrm>
        </p:spPr>
        <p:txBody>
          <a:bodyPr>
            <a:normAutofit fontScale="77500" lnSpcReduction="20000"/>
          </a:bodyPr>
          <a:lstStyle/>
          <a:p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и лечение 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суставно-мышечной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патологии</a:t>
            </a:r>
          </a:p>
          <a:p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действия основан на электронной динамометрии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95414"/>
            <a:ext cx="5854118" cy="390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282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Аппаратно-программный</a:t>
            </a:r>
            <a:r>
              <a:rPr lang="ru-RU" sz="3200" b="1" i="0" dirty="0" smtClean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 комплекс</a:t>
            </a:r>
            <a:br>
              <a:rPr lang="ru-RU" sz="3200" b="1" i="0" dirty="0" smtClean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</a:br>
            <a:r>
              <a:rPr lang="ru-RU" sz="3200" b="1" i="0" dirty="0" smtClean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«DAVID BACK CONCEPT» (Германия)</a:t>
            </a:r>
            <a:endParaRPr lang="ru-RU" sz="32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517232"/>
            <a:ext cx="8229600" cy="110872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Диагностика и коррекция нарушений биомеханики позвоночника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5843"/>
            <a:ext cx="2352261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56792"/>
            <a:ext cx="489654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682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Гидрокинезотерапия</a:t>
            </a:r>
            <a:r>
              <a:rPr lang="ru-RU" b="1" dirty="0" smtClean="0">
                <a:solidFill>
                  <a:srgbClr val="C00000"/>
                </a:solidFill>
              </a:rPr>
              <a:t> в бассейне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246" y="5517232"/>
            <a:ext cx="8229600" cy="1045393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</a:rPr>
              <a:t>Дозированная нагрузка, мониторинг переносимости нагрузок</a:t>
            </a:r>
          </a:p>
          <a:p>
            <a:pPr marL="0" lvl="0" indent="0" algn="ctr">
              <a:buNone/>
            </a:pPr>
            <a:r>
              <a:rPr lang="ru-RU" sz="3000" dirty="0">
                <a:solidFill>
                  <a:srgbClr val="002060"/>
                </a:solidFill>
              </a:rPr>
              <a:t>З</a:t>
            </a:r>
            <a:r>
              <a:rPr lang="ru-RU" sz="2400" dirty="0">
                <a:solidFill>
                  <a:srgbClr val="002060"/>
                </a:solidFill>
              </a:rPr>
              <a:t>анятия под контролем инструктора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046" y="1196752"/>
            <a:ext cx="60960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530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36104"/>
          </a:xfrm>
        </p:spPr>
        <p:txBody>
          <a:bodyPr>
            <a:noAutofit/>
          </a:bodyPr>
          <a:lstStyle/>
          <a:p>
            <a:r>
              <a:rPr lang="ru-RU" sz="3200" b="1" i="0" dirty="0" smtClean="0">
                <a:solidFill>
                  <a:srgbClr val="C00000"/>
                </a:solidFill>
                <a:effectLst/>
                <a:latin typeface="helvetica"/>
              </a:rPr>
              <a:t>Терапия на аппаратах АRTROMOT с программным обеспечением</a:t>
            </a:r>
            <a:r>
              <a:rPr lang="ru-RU" sz="3200" b="0" i="0" dirty="0" smtClean="0">
                <a:solidFill>
                  <a:srgbClr val="333333"/>
                </a:solidFill>
                <a:effectLst/>
                <a:latin typeface="helvetica"/>
              </a:rPr>
              <a:t/>
            </a:r>
            <a:br>
              <a:rPr lang="ru-RU" sz="3200" b="0" i="0" dirty="0" smtClean="0">
                <a:solidFill>
                  <a:srgbClr val="333333"/>
                </a:solidFill>
                <a:effectLst/>
                <a:latin typeface="helvetica"/>
              </a:rPr>
            </a:br>
            <a:endParaRPr lang="ru-RU" sz="32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90" y="1412776"/>
            <a:ext cx="4276368" cy="285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C:\Users\stanislav.borinsky\Desktop\Презентация\Изображение 0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70151"/>
            <a:ext cx="418795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8064" y="170080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68010" y="1516142"/>
            <a:ext cx="428396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РМ-терапия (англ. </a:t>
            </a:r>
            <a:r>
              <a:rPr kumimoji="0" lang="ru-RU" alt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r>
              <a:rPr kumimoji="0" lang="ru-RU" alt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Passive</a:t>
            </a:r>
            <a:r>
              <a:rPr kumimoji="0" lang="ru-RU" alt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Motion</a:t>
            </a:r>
            <a:r>
              <a:rPr kumimoji="0" lang="ru-RU" alt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 — это методика пассивной длительной разработки суставов с помощью оснащенных двигателем тренажеров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5809" y="4437112"/>
            <a:ext cx="4104456" cy="2221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1435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быстрое уменьшение отека околосуставных тканей и заживление разрывов и дефектов хряща;</a:t>
            </a:r>
            <a:endParaRPr lang="ru-RU" sz="11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ts val="1435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профилактика появления контрактур, спаек и посттравматических артрозов;</a:t>
            </a:r>
            <a:endParaRPr lang="ru-RU" sz="11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ts val="1435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улучшение метаболизма суставов;</a:t>
            </a:r>
            <a:endParaRPr lang="ru-RU" sz="11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ts val="1435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профилактика атрофии 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мышц;</a:t>
            </a:r>
          </a:p>
          <a:p>
            <a:pPr marL="342900" lvl="0" indent="-342900">
              <a:lnSpc>
                <a:spcPts val="1435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ускоренное 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рассасывание внутрисуставных кровоизлияний</a:t>
            </a:r>
            <a:endParaRPr lang="ru-RU" sz="1400" b="0" i="0" dirty="0">
              <a:solidFill>
                <a:srgbClr val="002060"/>
              </a:solidFill>
              <a:effectLst/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31168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Медицинская реабилитация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сохранение, восстановление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и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укрепление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здоровья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населения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снижение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темпов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старения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предупреждение преждевременной смертности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снижение заболеваемости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уменьшение степени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ea typeface="Calibri"/>
              </a:rPr>
              <a:t>инвалидизации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 населения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увеличение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средней продолжительности и качества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жизни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улучшение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демографической ситуации в стране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467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1008112"/>
          </a:xfrm>
        </p:spPr>
        <p:txBody>
          <a:bodyPr>
            <a:normAutofit fontScale="90000"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</a:rPr>
              <a:t>Тракционная</a:t>
            </a:r>
            <a:r>
              <a:rPr lang="ru-RU" sz="3200" b="1" dirty="0" smtClean="0">
                <a:solidFill>
                  <a:srgbClr val="C00000"/>
                </a:solidFill>
              </a:rPr>
              <a:t> терапия позвоночника на аппаратах «ОРМЕД» и «</a:t>
            </a:r>
            <a:r>
              <a:rPr lang="en-US" sz="3200" b="1" dirty="0" smtClean="0">
                <a:solidFill>
                  <a:srgbClr val="C00000"/>
                </a:solidFill>
              </a:rPr>
              <a:t>ELTRAC</a:t>
            </a:r>
            <a:r>
              <a:rPr lang="ru-RU" sz="3200" b="1" dirty="0" smtClean="0">
                <a:solidFill>
                  <a:srgbClr val="C00000"/>
                </a:solidFill>
              </a:rPr>
              <a:t>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1556792"/>
            <a:ext cx="3888432" cy="91095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Безопасная дозированная нагрузка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40968"/>
            <a:ext cx="4680520" cy="351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91" y="1347414"/>
            <a:ext cx="4731665" cy="354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3336" y="5517232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Возможность комфортного </a:t>
            </a:r>
            <a:r>
              <a:rPr lang="ru-RU" sz="2400" dirty="0" err="1" smtClean="0">
                <a:solidFill>
                  <a:srgbClr val="002060"/>
                </a:solidFill>
              </a:rPr>
              <a:t>посттракционного</a:t>
            </a:r>
            <a:r>
              <a:rPr lang="ru-RU" sz="2400" dirty="0" smtClean="0">
                <a:solidFill>
                  <a:srgbClr val="002060"/>
                </a:solidFill>
              </a:rPr>
              <a:t> отдыха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734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b="0" i="0" dirty="0" smtClean="0">
                <a:solidFill>
                  <a:srgbClr val="C00000"/>
                </a:solidFill>
                <a:effectLst/>
                <a:latin typeface="arial"/>
              </a:rPr>
              <a:t>INTELLECT</a:t>
            </a:r>
            <a:r>
              <a:rPr lang="en-US" sz="2800" b="0" i="0" baseline="30000" dirty="0" smtClean="0">
                <a:solidFill>
                  <a:srgbClr val="C00000"/>
                </a:solidFill>
                <a:effectLst/>
                <a:latin typeface="Arial"/>
              </a:rPr>
              <a:t>®</a:t>
            </a:r>
            <a:r>
              <a:rPr lang="en-US" sz="2800" b="0" i="0" dirty="0" smtClean="0">
                <a:solidFill>
                  <a:srgbClr val="C00000"/>
                </a:solidFill>
                <a:effectLst/>
                <a:latin typeface="arial"/>
              </a:rPr>
              <a:t> ADVANCED — </a:t>
            </a:r>
            <a:r>
              <a:rPr lang="ru-RU" sz="2800" b="0" i="0" dirty="0" smtClean="0">
                <a:solidFill>
                  <a:srgbClr val="C00000"/>
                </a:solidFill>
                <a:effectLst/>
                <a:latin typeface="arial"/>
              </a:rPr>
              <a:t>аппарат электротерапии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4436" y="5085184"/>
            <a:ext cx="8136904" cy="1285816"/>
          </a:xfrm>
        </p:spPr>
        <p:txBody>
          <a:bodyPr>
            <a:normAutofit/>
          </a:bodyPr>
          <a:lstStyle/>
          <a:p>
            <a:r>
              <a:rPr lang="ru-RU" sz="2400" b="0" i="0" dirty="0" smtClean="0">
                <a:solidFill>
                  <a:srgbClr val="002060"/>
                </a:solidFill>
                <a:effectLst/>
                <a:latin typeface="Arial"/>
              </a:rPr>
              <a:t>Аппарат комбинированной терапии с возможностью расширения функций без дополнительного перепрограммирования системы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6386" name="Picture 2" descr="C:\Users\stanislav.borinsky\Desktop\Презентация\DSCN04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2776"/>
            <a:ext cx="4526272" cy="33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292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61" y="620688"/>
            <a:ext cx="8928992" cy="504055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C00000"/>
                </a:solidFill>
              </a:rPr>
              <a:t>Биом-Волна и Пульс-Стар</a:t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b="0" i="0" dirty="0" smtClean="0">
                <a:solidFill>
                  <a:srgbClr val="C00000"/>
                </a:solidFill>
                <a:effectLst/>
              </a:rPr>
              <a:t>ВОЛНОВАЯ БИОМЕХАНОТЕРАПИЯ И ПРЕССОТЕРАПИЯ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589240"/>
            <a:ext cx="8280920" cy="936104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Механическое </a:t>
            </a:r>
            <a:r>
              <a:rPr lang="ru-RU" sz="2000" dirty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воздействие пульсирующим давлением сжатого воздуха в определенном ритме и с определенной частотой на тело </a:t>
            </a:r>
            <a:r>
              <a:rPr lang="ru-RU" sz="2000" dirty="0" smtClean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человека, </a:t>
            </a:r>
            <a:r>
              <a:rPr lang="ru-RU" sz="2000" dirty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заданные программой лечения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67" y="1043491"/>
            <a:ext cx="3471266" cy="42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976" y="244318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/>
              </a:rPr>
              <a:t>Экологическая безопасность – отсутствие электромеханических приводов, генерирующих электромагнитные поля, вблизи человека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577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/>
                <a:ea typeface="Calibri"/>
              </a:rPr>
              <a:t>Психологические программы отделения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202" y="1484785"/>
            <a:ext cx="4042792" cy="110872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</a:pPr>
            <a:r>
              <a:rPr lang="ru-RU" sz="1600" b="1" u="sng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1600" b="1" u="sng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Психообразовательная</a:t>
            </a:r>
            <a:r>
              <a:rPr lang="ru-RU" sz="1600" b="1" u="sng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программа»</a:t>
            </a:r>
            <a:endParaRPr lang="ru-RU" sz="16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u="sng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1600" b="1" u="sng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Релаксационная программа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»</a:t>
            </a:r>
            <a:endParaRPr lang="ru-RU" sz="16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u="sng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«Индивидуальная программа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»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stanislav.borinsky\Desktop\Презентация\Изображение 0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53543" y="2078688"/>
            <a:ext cx="4752529" cy="356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tanislav.borinsky\Desktop\Презентация\Изображение 0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6994"/>
            <a:ext cx="384042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514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helvetica"/>
              </a:rPr>
              <a:t>Светолечение </a:t>
            </a:r>
            <a:r>
              <a:rPr lang="ru-RU" sz="3600" b="1" dirty="0">
                <a:solidFill>
                  <a:srgbClr val="C00000"/>
                </a:solidFill>
                <a:latin typeface="helvetica"/>
              </a:rPr>
              <a:t>«</a:t>
            </a:r>
            <a:r>
              <a:rPr lang="en-US" sz="3600" b="1" dirty="0" err="1">
                <a:solidFill>
                  <a:srgbClr val="C00000"/>
                </a:solidFill>
                <a:latin typeface="helvetica"/>
              </a:rPr>
              <a:t>Bioptron</a:t>
            </a:r>
            <a:r>
              <a:rPr lang="en-US" sz="3600" b="1" dirty="0">
                <a:solidFill>
                  <a:srgbClr val="C00000"/>
                </a:solidFill>
                <a:latin typeface="helvetica"/>
              </a:rPr>
              <a:t>»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852936"/>
            <a:ext cx="2674640" cy="172819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helvetica"/>
              </a:rPr>
              <a:t>Процесс лечения осуществляется бесконтактно и </a:t>
            </a:r>
            <a:r>
              <a:rPr lang="ru-RU" dirty="0" smtClean="0">
                <a:solidFill>
                  <a:srgbClr val="002060"/>
                </a:solidFill>
                <a:latin typeface="helvetica"/>
              </a:rPr>
              <a:t>стерильно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  <a:latin typeface="helvetica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helvetica"/>
              </a:rPr>
              <a:t>Побочные </a:t>
            </a:r>
            <a:r>
              <a:rPr lang="ru-RU" dirty="0">
                <a:solidFill>
                  <a:srgbClr val="002060"/>
                </a:solidFill>
                <a:latin typeface="helvetica"/>
              </a:rPr>
              <a:t>явления при применении прибора не </a:t>
            </a:r>
            <a:r>
              <a:rPr lang="ru-RU" dirty="0" smtClean="0">
                <a:solidFill>
                  <a:srgbClr val="002060"/>
                </a:solidFill>
                <a:latin typeface="helvetica"/>
              </a:rPr>
              <a:t>выявлены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00808"/>
            <a:ext cx="57150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522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C00000"/>
                </a:solidFill>
                <a:latin typeface="georgia"/>
              </a:rPr>
              <a:t>Высокотоновая</a:t>
            </a:r>
            <a:r>
              <a:rPr lang="ru-RU" dirty="0">
                <a:solidFill>
                  <a:srgbClr val="C00000"/>
                </a:solidFill>
                <a:latin typeface="georgia"/>
              </a:rPr>
              <a:t> терапия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3729" y="1700808"/>
            <a:ext cx="2962672" cy="74868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georgia"/>
              </a:rPr>
              <a:t>HI-TOP-184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0640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stanislav.borinsky\Desktop\Презентация\32 коп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955" y="3212976"/>
            <a:ext cx="4016220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948" y="4365104"/>
            <a:ext cx="41818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ru-RU" sz="1600" dirty="0">
                <a:solidFill>
                  <a:srgbClr val="002060"/>
                </a:solidFill>
                <a:latin typeface="georgia"/>
              </a:rPr>
              <a:t>феномена резонанса</a:t>
            </a:r>
            <a:endParaRPr lang="ru-RU" sz="1600" dirty="0">
              <a:solidFill>
                <a:srgbClr val="002060"/>
              </a:solidFill>
              <a:latin typeface="Arial"/>
            </a:endParaRPr>
          </a:p>
          <a:p>
            <a:pPr>
              <a:buFont typeface="Arial"/>
              <a:buChar char="•"/>
            </a:pPr>
            <a:r>
              <a:rPr lang="ru-RU" sz="1600" dirty="0">
                <a:solidFill>
                  <a:srgbClr val="002060"/>
                </a:solidFill>
                <a:latin typeface="georgia"/>
              </a:rPr>
              <a:t>индивидуально подбираемого для каждого пациента уровня интенсивности </a:t>
            </a:r>
            <a:r>
              <a:rPr lang="ru-RU" sz="1600" dirty="0" smtClean="0">
                <a:solidFill>
                  <a:srgbClr val="002060"/>
                </a:solidFill>
                <a:latin typeface="georgia"/>
              </a:rPr>
              <a:t>тока</a:t>
            </a:r>
            <a:endParaRPr lang="ru-RU" sz="1600" dirty="0">
              <a:solidFill>
                <a:srgbClr val="002060"/>
              </a:solidFill>
              <a:latin typeface="Arial"/>
            </a:endParaRPr>
          </a:p>
          <a:p>
            <a:pPr>
              <a:buFont typeface="Arial"/>
              <a:buChar char="•"/>
            </a:pPr>
            <a:r>
              <a:rPr lang="ru-RU" sz="1600" dirty="0">
                <a:solidFill>
                  <a:srgbClr val="002060"/>
                </a:solidFill>
                <a:latin typeface="georgia"/>
              </a:rPr>
              <a:t>большего количества энергии, поступающей в организм пациента, по сравнению с классическими методами электротерапии</a:t>
            </a:r>
            <a:endParaRPr lang="ru-RU" sz="1600" b="0" i="0" dirty="0">
              <a:solidFill>
                <a:srgbClr val="002060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4479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8712968" cy="93610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Лаборатория клинической биомеханики</a:t>
            </a:r>
            <a:endParaRPr lang="ru-RU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809760"/>
            <a:ext cx="2768352" cy="17526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Электромиография</a:t>
            </a:r>
          </a:p>
          <a:p>
            <a:pPr>
              <a:spcBef>
                <a:spcPct val="0"/>
              </a:spcBef>
            </a:pPr>
            <a:r>
              <a:rPr lang="ru-RU" sz="200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Подография</a:t>
            </a:r>
            <a:endParaRPr lang="ru-RU" sz="200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u-RU" sz="200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Реовазография</a:t>
            </a:r>
            <a:endParaRPr lang="ru-RU" sz="200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Термометрия</a:t>
            </a:r>
          </a:p>
          <a:p>
            <a:pPr>
              <a:spcBef>
                <a:spcPct val="0"/>
              </a:spcBef>
            </a:pPr>
            <a:r>
              <a:rPr lang="ru-RU" sz="200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Стабилометрия</a:t>
            </a:r>
            <a:endParaRPr lang="ru-RU" sz="20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www.clinica-samsmu.ru/sites/default/files/ba1385db56df429fffe18b9d4ad79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64075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linica-samsmu.ru/sites/default/files/5c862a5b0f536f82d3e4dc315085f0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linica-samsmu.ru/sites/default/files/fc7328f6736cf22fff9f2ee5524d986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31274"/>
            <a:ext cx="2784401" cy="209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587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Спасибо за внимание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083425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524000"/>
            <a:ext cx="7771725" cy="485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126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971650"/>
          </a:xfrm>
        </p:spPr>
        <p:txBody>
          <a:bodyPr>
            <a:normAutofit fontScale="90000"/>
          </a:bodyPr>
          <a:lstStyle/>
          <a:p>
            <a:r>
              <a:rPr lang="ru-RU" sz="2700" b="0" i="0" dirty="0" smtClean="0">
                <a:solidFill>
                  <a:srgbClr val="C00000"/>
                </a:solidFill>
                <a:effectLst/>
                <a:latin typeface="Helvetica Neue"/>
              </a:rPr>
              <a:t>Приказ Минздрава России</a:t>
            </a:r>
            <a:br>
              <a:rPr lang="ru-RU" sz="2700" b="0" i="0" dirty="0" smtClean="0">
                <a:solidFill>
                  <a:srgbClr val="C00000"/>
                </a:solidFill>
                <a:effectLst/>
                <a:latin typeface="Helvetica Neue"/>
              </a:rPr>
            </a:br>
            <a:r>
              <a:rPr lang="ru-RU" sz="2700" b="0" i="0" dirty="0" smtClean="0">
                <a:solidFill>
                  <a:srgbClr val="C00000"/>
                </a:solidFill>
                <a:effectLst/>
                <a:latin typeface="Helvetica Neue"/>
              </a:rPr>
              <a:t>от 29 декабря 2012 г. №1705н</a:t>
            </a:r>
            <a:r>
              <a:rPr lang="ru-RU" b="0" i="0" dirty="0" smtClean="0">
                <a:solidFill>
                  <a:srgbClr val="C00000"/>
                </a:solidFill>
                <a:effectLst/>
                <a:latin typeface="Helvetica Neue"/>
              </a:rPr>
              <a:t/>
            </a:r>
            <a:br>
              <a:rPr lang="ru-RU" b="0" i="0" dirty="0" smtClean="0">
                <a:solidFill>
                  <a:srgbClr val="C00000"/>
                </a:solidFill>
                <a:effectLst/>
                <a:latin typeface="Helvetica Neue"/>
              </a:rPr>
            </a:br>
            <a:r>
              <a:rPr lang="ru-RU" b="0" i="0" dirty="0" smtClean="0">
                <a:solidFill>
                  <a:srgbClr val="C00000"/>
                </a:solidFill>
                <a:effectLst/>
                <a:latin typeface="Helvetica Neue"/>
              </a:rPr>
              <a:t>О порядке организации медицинской реабилитации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780928"/>
            <a:ext cx="6400800" cy="13430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0" i="0" dirty="0" smtClean="0">
                <a:solidFill>
                  <a:srgbClr val="C00000"/>
                </a:solidFill>
                <a:effectLst/>
                <a:latin typeface="Helvetica Neue"/>
              </a:rPr>
              <a:t>Утвердить прилагаемый Порядок организации медицинской реабилитации.</a:t>
            </a:r>
          </a:p>
          <a:p>
            <a:pPr algn="r"/>
            <a:r>
              <a:rPr lang="ru-RU" b="0" i="0" dirty="0" smtClean="0">
                <a:solidFill>
                  <a:srgbClr val="C00000"/>
                </a:solidFill>
                <a:effectLst/>
                <a:latin typeface="Helvetica Neue"/>
              </a:rPr>
              <a:t>Министр </a:t>
            </a:r>
            <a:br>
              <a:rPr lang="ru-RU" b="0" i="0" dirty="0" smtClean="0">
                <a:solidFill>
                  <a:srgbClr val="C00000"/>
                </a:solidFill>
                <a:effectLst/>
                <a:latin typeface="Helvetica Neue"/>
              </a:rPr>
            </a:br>
            <a:r>
              <a:rPr lang="ru-RU" b="0" i="0" dirty="0" smtClean="0">
                <a:solidFill>
                  <a:srgbClr val="C00000"/>
                </a:solidFill>
                <a:effectLst/>
                <a:latin typeface="Helvetica Neue"/>
              </a:rPr>
              <a:t>В.И. Скворцова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21088"/>
            <a:ext cx="3577580" cy="202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81128"/>
            <a:ext cx="4419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946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919" y="332656"/>
            <a:ext cx="8229600" cy="72008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Открытие отделения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1368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kern="50" dirty="0">
                <a:solidFill>
                  <a:srgbClr val="C00000"/>
                </a:solidFill>
                <a:latin typeface="Times New Roman"/>
                <a:ea typeface="SimSun"/>
                <a:cs typeface="+mj-cs"/>
              </a:rPr>
              <a:t>05.09.2013 г. состоялось торжественное открытие стационарного отделения медицинской реабилитации пациентов с нарушением функций опорно-двигательной системы и периферической нервной системы после завершения капитального ремонта в рамках реализации программы модернизации здравоохранения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stanislav.borinsky\Desktop\Клиники\Открытие отделения\12330904\DSC053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3923928" cy="26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tanislav.borinsky\Desktop\Клиники\Открытие отделения\12330904\DSC053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68" y="2765232"/>
            <a:ext cx="3708920" cy="246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tanislav.borinsky\Desktop\Клиники\Открытие отделения\12330904\DSC053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56792"/>
            <a:ext cx="243971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706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274638"/>
            <a:ext cx="8424934" cy="121014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Отделение тесно сотрудничает с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кафедрой медицинской реабилитации, спортивной медицины, физиотерапии и курортологии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stanislav.borinsky\Desktop\Клиники\Сайт отделения реабилитации\Яшк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2016224" cy="271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tanislav.borinsky\Desktop\Клиники\Сайт отделения реабилитации\Поляков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260" y="3789040"/>
            <a:ext cx="1896211" cy="284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99792" y="1988840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dirty="0" smtClean="0">
                <a:solidFill>
                  <a:srgbClr val="0070C0"/>
                </a:solidFill>
                <a:effectLst/>
                <a:latin typeface="helvetica"/>
              </a:rPr>
              <a:t>Заведующий кафедрой медицинской реабилитации, спортивной медицины, физиотерапии и курортологии, профессор Яшков Александр Владимирович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4869160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dirty="0" smtClean="0">
                <a:solidFill>
                  <a:srgbClr val="0070C0"/>
                </a:solidFill>
                <a:effectLst/>
                <a:latin typeface="helvetica"/>
              </a:rPr>
              <a:t>Доцент кафедры </a:t>
            </a:r>
            <a:r>
              <a:rPr lang="ru-RU" b="1" dirty="0">
                <a:solidFill>
                  <a:srgbClr val="0070C0"/>
                </a:solidFill>
                <a:latin typeface="helvetica"/>
              </a:rPr>
              <a:t>медицинской реабилитации, спортивной медицины, физиотерапии и курортологии </a:t>
            </a:r>
            <a:r>
              <a:rPr lang="ru-RU" b="1" i="0" dirty="0" smtClean="0">
                <a:solidFill>
                  <a:srgbClr val="0070C0"/>
                </a:solidFill>
                <a:effectLst/>
                <a:latin typeface="helvetica"/>
              </a:rPr>
              <a:t>Поляков Виктор Алексеевич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511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Комфортное размещение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Удобные палаты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Доброжелательный персонал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6148" name="Picture 4" descr="G:\DCIM\100ANDRO\CIMG72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50470"/>
            <a:ext cx="2705290" cy="202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G:\DCIM\100ANDRO\CIMG73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32080"/>
            <a:ext cx="2436901" cy="324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DCIM\100ANDRO\CIMG72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12737"/>
            <a:ext cx="3057550" cy="229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clinica-samsmu.ru/sites/default/files/61808fe33304193094e32428edd8bc7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4385213"/>
            <a:ext cx="3456383" cy="230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tanislav.borinsky\Desktop\Презентация\Изображение 03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06646"/>
            <a:ext cx="3057550" cy="229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532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err="1" smtClean="0">
                <a:solidFill>
                  <a:srgbClr val="C00000"/>
                </a:solidFill>
              </a:rPr>
              <a:t>Мультидисциплинарный</a:t>
            </a:r>
            <a:r>
              <a:rPr lang="ru-RU" sz="3600" dirty="0" smtClean="0">
                <a:solidFill>
                  <a:srgbClr val="C00000"/>
                </a:solidFill>
              </a:rPr>
              <a:t> врачебный состав отделения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4618856" cy="511256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Травматолог-ортопед</a:t>
            </a:r>
          </a:p>
          <a:p>
            <a:r>
              <a:rPr lang="ru-RU" sz="2400" dirty="0" smtClean="0"/>
              <a:t>Невролог</a:t>
            </a:r>
          </a:p>
          <a:p>
            <a:r>
              <a:rPr lang="ru-RU" sz="2400" dirty="0" smtClean="0"/>
              <a:t>Физиотерапевт</a:t>
            </a:r>
          </a:p>
          <a:p>
            <a:r>
              <a:rPr lang="ru-RU" sz="2400" dirty="0" smtClean="0"/>
              <a:t>Врач ЛФК</a:t>
            </a:r>
          </a:p>
          <a:p>
            <a:r>
              <a:rPr lang="ru-RU" sz="2400" dirty="0" smtClean="0"/>
              <a:t>Медицинский психолог</a:t>
            </a:r>
          </a:p>
          <a:p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r>
              <a:rPr lang="ru-RU" sz="1900" dirty="0" smtClean="0"/>
              <a:t>При необходимости консультации врачей профильных специальностей Клиник </a:t>
            </a:r>
            <a:r>
              <a:rPr lang="ru-RU" sz="1900" dirty="0" err="1" smtClean="0"/>
              <a:t>СамГМУ</a:t>
            </a:r>
            <a:endParaRPr lang="ru-RU" sz="1900" dirty="0"/>
          </a:p>
        </p:txBody>
      </p:sp>
      <p:pic>
        <p:nvPicPr>
          <p:cNvPr id="5122" name="Picture 2" descr="C:\Users\stanislav.borinsky\Desktop\Клиники\Открытие отделения\12330904\DSC053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989" y="3573016"/>
            <a:ext cx="4337987" cy="289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890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Три этапа медицинской реабилитации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925143"/>
          </a:xfrm>
        </p:spPr>
        <p:txBody>
          <a:bodyPr>
            <a:normAutofit fontScale="47500" lnSpcReduction="20000"/>
          </a:bodyPr>
          <a:lstStyle/>
          <a:p>
            <a:pPr marL="347345" algn="just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</a:pPr>
            <a:r>
              <a:rPr lang="ru-RU" sz="3800" b="1" dirty="0">
                <a:solidFill>
                  <a:srgbClr val="000000"/>
                </a:solidFill>
                <a:latin typeface="Times New Roman"/>
                <a:ea typeface="Times New Roman"/>
              </a:rPr>
              <a:t>первый этап медицинской реабилитации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500" dirty="0">
                <a:solidFill>
                  <a:srgbClr val="000000"/>
                </a:solidFill>
                <a:latin typeface="Times New Roman"/>
                <a:ea typeface="Times New Roman"/>
              </a:rPr>
              <a:t>осуществляется в острый период течения заболевания или травмы в отделениях реанимации и интенсивной терапии медицинских организаций по профилю основного заболевания при наличии подтвержденной результатами обследования перспективы восстановления функций (реабилитационного потенциала) и отсутствии противопоказаний к методам реабилитации;</a:t>
            </a:r>
            <a:endParaRPr lang="ru-RU" sz="3500" dirty="0">
              <a:latin typeface="Times New Roman"/>
              <a:ea typeface="Times New Roman"/>
            </a:endParaRPr>
          </a:p>
          <a:p>
            <a:pPr marL="347345" algn="just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</a:pPr>
            <a:r>
              <a:rPr lang="ru-RU" sz="3800" b="1" dirty="0">
                <a:solidFill>
                  <a:srgbClr val="000000"/>
                </a:solidFill>
                <a:latin typeface="Times New Roman"/>
                <a:ea typeface="Times New Roman"/>
              </a:rPr>
              <a:t>второй этап медицинской реабилитации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осуществляется в ранний восстановительный период течения заболевания или травмы, поздний реабилитационный период, период остаточных явлений течения заболевания, при хроническом течении заболевания вне обострения в стационарных условиях медицинских организаций (реабилитационных центрах, отделениях реабилитации)</a:t>
            </a:r>
            <a:endParaRPr lang="ru-RU" sz="2400" dirty="0">
              <a:latin typeface="Times New Roman"/>
              <a:ea typeface="Times New Roman"/>
            </a:endParaRPr>
          </a:p>
          <a:p>
            <a:pPr marL="347345" algn="just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</a:pPr>
            <a:r>
              <a:rPr lang="ru-RU" sz="3800" b="1" dirty="0">
                <a:solidFill>
                  <a:srgbClr val="000000"/>
                </a:solidFill>
                <a:latin typeface="Times New Roman"/>
                <a:ea typeface="Times New Roman"/>
              </a:rPr>
              <a:t>третий этап медицинской реабилитации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осуществляется в ранний и поздний реабилитационный периоды, период остаточных явлений течения заболевания, при хроническом течении заболевания вне обострения в отделениях (кабинетах) реабилитации, физиотерапии, лечебной физкультуры, медицинской психологии, специалистов по профилю оказываемой помощи медицинских организаций, независимым в повседневной жизни при осуществлении самообслуживания, общения и самостоятельного перемещения (или с дополнительными средствами опоры), при наличии подтвержденной результатами обследования перспективы восстановления функций (реабилитационного потенциала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599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/>
                <a:ea typeface="Calibri"/>
              </a:rPr>
              <a:t>Реабилитационный 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Calibri"/>
              </a:rPr>
              <a:t>потенциал (РП</a:t>
            </a:r>
            <a:r>
              <a:rPr lang="ru-RU" dirty="0" smtClean="0">
                <a:solidFill>
                  <a:srgbClr val="C00000"/>
                </a:solidFill>
                <a:latin typeface="Times New Roman"/>
                <a:ea typeface="Calibri"/>
              </a:rPr>
              <a:t>)</a:t>
            </a:r>
            <a:br>
              <a:rPr lang="ru-RU" dirty="0" smtClean="0">
                <a:solidFill>
                  <a:srgbClr val="C00000"/>
                </a:solidFill>
                <a:latin typeface="Times New Roman"/>
                <a:ea typeface="Calibri"/>
              </a:rPr>
            </a:br>
            <a:r>
              <a:rPr lang="ru-RU" dirty="0" smtClean="0">
                <a:solidFill>
                  <a:srgbClr val="C00000"/>
                </a:solidFill>
                <a:latin typeface="Times New Roman"/>
                <a:ea typeface="Calibri"/>
              </a:rPr>
              <a:t>Оценка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140968"/>
            <a:ext cx="5050904" cy="175679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Медицинские факторы</a:t>
            </a:r>
          </a:p>
          <a:p>
            <a:r>
              <a:rPr lang="ru-RU" dirty="0" smtClean="0"/>
              <a:t>Психологические факторы</a:t>
            </a:r>
          </a:p>
          <a:p>
            <a:r>
              <a:rPr lang="ru-RU" dirty="0" smtClean="0"/>
              <a:t>Социальные факторы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34658"/>
            <a:ext cx="3333626" cy="4472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450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651</Words>
  <Application>Microsoft Office PowerPoint</Application>
  <PresentationFormat>Экран (4:3)</PresentationFormat>
  <Paragraphs>109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Стационарное отделение медицинской реабилитации пациентов с нарушением функции опорно-двигательной системы и периферической нервной системы Клиники Самарского государственного медицинского университета</vt:lpstr>
      <vt:lpstr>Медицинская реабилитация</vt:lpstr>
      <vt:lpstr>Приказ Минздрава России от 29 декабря 2012 г. №1705н О порядке организации медицинской реабилитации</vt:lpstr>
      <vt:lpstr>Открытие отделения</vt:lpstr>
      <vt:lpstr>Отделение тесно сотрудничает с кафедрой медицинской реабилитации, спортивной медицины, физиотерапии и курортологии</vt:lpstr>
      <vt:lpstr>Комфортное размещение Удобные палаты Доброжелательный персонал</vt:lpstr>
      <vt:lpstr>Мультидисциплинарный врачебный состав отделения</vt:lpstr>
      <vt:lpstr>Три этапа медицинской реабилитации</vt:lpstr>
      <vt:lpstr>Реабилитационный потенциал (РП) Оценка</vt:lpstr>
      <vt:lpstr>Инновационное направление – Гравитационная терапия</vt:lpstr>
      <vt:lpstr>Показания к гравитационной терапии</vt:lpstr>
      <vt:lpstr>Противопоказания к гравитационной терапии</vt:lpstr>
      <vt:lpstr>ГБО-терапия</vt:lpstr>
      <vt:lpstr>Лечебная физкультура</vt:lpstr>
      <vt:lpstr>Тренажёрный зал</vt:lpstr>
      <vt:lpstr>Мультисуставной комплекс «BIODEX MULTI JOINT SYSTEM 3» (США)</vt:lpstr>
      <vt:lpstr>Аппаратно-программный комплекс «DAVID BACK CONCEPT» (Германия)</vt:lpstr>
      <vt:lpstr>Гидрокинезотерапия в бассейне</vt:lpstr>
      <vt:lpstr>Терапия на аппаратах АRTROMOT с программным обеспечением </vt:lpstr>
      <vt:lpstr>Тракционная терапия позвоночника на аппаратах «ОРМЕД» и «ELTRAC»</vt:lpstr>
      <vt:lpstr>INTELLECT® ADVANCED — аппарат электротерапии</vt:lpstr>
      <vt:lpstr>Биом-Волна и Пульс-Стар ВОЛНОВАЯ БИОМЕХАНОТЕРАПИЯ И ПРЕССОТЕРАПИЯ </vt:lpstr>
      <vt:lpstr>Психологические программы отделения</vt:lpstr>
      <vt:lpstr>Светолечение «Bioptron»</vt:lpstr>
      <vt:lpstr>Высокотоновая терапия</vt:lpstr>
      <vt:lpstr>Лаборатория клинической биомеханики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Стационарное отделение медицинской реабилитации пациентов с нарушением функции опорно-двигательной системы и периферической нервной системы</dc:title>
  <dc:creator>Боринский, Станислав Ю.</dc:creator>
  <cp:lastModifiedBy>Боринский, Станислав Ю.</cp:lastModifiedBy>
  <cp:revision>49</cp:revision>
  <dcterms:created xsi:type="dcterms:W3CDTF">2014-10-28T05:58:26Z</dcterms:created>
  <dcterms:modified xsi:type="dcterms:W3CDTF">2015-04-20T09:24:36Z</dcterms:modified>
</cp:coreProperties>
</file>