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516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447466" y="1577947"/>
            <a:ext cx="6402816" cy="145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 New Roman"/>
              <a:buNone/>
            </a:pPr>
            <a:r>
              <a:rPr lang="ru-RU" sz="2790" b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79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790" b="1" dirty="0">
                <a:latin typeface="Times New Roman"/>
                <a:ea typeface="Times New Roman"/>
                <a:cs typeface="Times New Roman"/>
                <a:sym typeface="Times New Roman"/>
              </a:rPr>
              <a:t>Основы формирования здорового образа жизни у детей и подростков</a:t>
            </a:r>
            <a:endParaRPr sz="279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3" descr="D:\Марина\Фото\ЗОЖ\001336_522739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825" y="3139710"/>
            <a:ext cx="5591596" cy="32477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4090"/>
              </p:ext>
            </p:extLst>
          </p:nvPr>
        </p:nvGraphicFramePr>
        <p:xfrm>
          <a:off x="1747880" y="438219"/>
          <a:ext cx="5745346" cy="84032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64306"/>
                <a:gridCol w="2981040"/>
              </a:tblGrid>
              <a:tr h="840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75940" algn="ctr"/>
                          <a:tab pos="6152515" algn="r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75940" algn="ctr"/>
                          <a:tab pos="6152515" algn="r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ФГБОУ ВО </a:t>
                      </a:r>
                      <a:r>
                        <a:rPr lang="ru-RU" sz="10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СамГМУ</a:t>
                      </a: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Минздрава России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5" name="Рисунок 1" descr="Описание: https://avatars.mds.yandex.net/get-mail-signature/2434044/1e3e67df104e3b96de760c4d2849e353/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96" y="542939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C09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400" b="1" dirty="0">
              <a:solidFill>
                <a:srgbClr val="0C09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C09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C09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C09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r>
              <a:rPr lang="ru-RU" sz="2400" b="1" dirty="0">
                <a:solidFill>
                  <a:srgbClr val="0C09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ГИГИЕНИЧЕСКОЕ ВОСПИТАНИЕ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C09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И ОБУЧЕНИЕ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это система образования, включающая в себя комплексную </a:t>
            </a:r>
            <a:r>
              <a:rPr lang="ru-RU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просветительную,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обучающую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воспитательную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деятельность, направленную на повышение информированности по вопросам здоровья и его охраны, на формирование  гигиенической культуры, закрепление гигиенических навыков, создание мотивации для ведения здорового образа жизни, как отдельных людей, так и общества в целом.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22" descr="D:\Марина\Фото\Медицина\i-мультик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0" y="2149"/>
            <a:ext cx="2616344" cy="2346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/>
          <p:nvPr/>
        </p:nvSpPr>
        <p:spPr>
          <a:xfrm>
            <a:off x="326996" y="116632"/>
            <a:ext cx="8568952" cy="667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ПРОСВЕТИТЕЛЬНАЯ ДЕЯТЕЛЬНОСТЬ 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(«Санитарное просвещение»)  </a:t>
            </a:r>
            <a:endParaRPr sz="20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распространение медицинских и гигиенических знаний с целью укрепления и сохранения здоровья индивида, группы лиц, общества в целом.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повышение уровня знаний;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привлечение внимания к проблеме  сохранения и укрепления здоровья;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формирование общественного мнения, в основе которого находится престиж здорового стиля жизни;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формирование индивидуальной и общественной мотивации, направленной на изменение поведения в пользу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поддержания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здоровья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/>
          <p:nvPr/>
        </p:nvSpPr>
        <p:spPr>
          <a:xfrm>
            <a:off x="395536" y="116632"/>
            <a:ext cx="8424936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ОБУЧАЮЩАЯ ДЕЯТЕЛЬНОСТЬ </a:t>
            </a:r>
            <a:endParaRPr sz="2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(«Гигиеническое обучение»)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пробуждение интереса, передача знаний, выработка умений и навыков здорового поведения.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формирование умений и навыков здорового стиля жизни.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07" name="Google Shape;207;p24" descr="D:\РАБОТА\images.jpegа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52" y="4293096"/>
            <a:ext cx="2808312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/>
          <p:nvPr/>
        </p:nvSpPr>
        <p:spPr>
          <a:xfrm>
            <a:off x="395536" y="332656"/>
            <a:ext cx="828092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ВОСПИТАТЕЛЬНАЯ ДЕЯТЕЛЬНОСТЬ 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(«Гигиеническое воспитание»)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убеждений, взглядов, ценностей, свойств характера, волевых качеств, которые образуют мотивационную сферу поведения человека.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сформировать мотивацию в отношении сохранения и укрепления здоровья.</a:t>
            </a:r>
            <a:endParaRPr sz="2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/>
          <p:nvPr/>
        </p:nvSpPr>
        <p:spPr>
          <a:xfrm>
            <a:off x="234420" y="305141"/>
            <a:ext cx="4752528" cy="1800200"/>
          </a:xfrm>
          <a:prstGeom prst="rightArrowCallout">
            <a:avLst>
              <a:gd name="adj1" fmla="val 24270"/>
              <a:gd name="adj2" fmla="val 23905"/>
              <a:gd name="adj3" fmla="val 25000"/>
              <a:gd name="adj4" fmla="val 84481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251520" y="512743"/>
            <a:ext cx="388843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ГИГИЕНИЧЕСКОГО ВОСПИТАНИЯ И ОБУЧЕНИЯ </a:t>
            </a:r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5508104" y="305140"/>
            <a:ext cx="3168352" cy="247578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594"/>
            </a:avLst>
          </a:prstGeom>
          <a:solidFill>
            <a:srgbClr val="8CB3E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Уровни гигиенической культуры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6"/>
          <p:cNvSpPr/>
          <p:nvPr/>
        </p:nvSpPr>
        <p:spPr>
          <a:xfrm>
            <a:off x="6084168" y="5013175"/>
            <a:ext cx="2088232" cy="72008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6084168" y="5877271"/>
            <a:ext cx="2088232" cy="79208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навыки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6"/>
          <p:cNvSpPr/>
          <p:nvPr/>
        </p:nvSpPr>
        <p:spPr>
          <a:xfrm>
            <a:off x="6084168" y="4005062"/>
            <a:ext cx="2088232" cy="7200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убеждения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6"/>
          <p:cNvSpPr/>
          <p:nvPr/>
        </p:nvSpPr>
        <p:spPr>
          <a:xfrm>
            <a:off x="6012160" y="3068960"/>
            <a:ext cx="2160240" cy="69837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знания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1197890" y="3236988"/>
            <a:ext cx="2952328" cy="1060696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83D3FF"/>
              </a:gs>
              <a:gs pos="50000">
                <a:srgbClr val="B3E2FF"/>
              </a:gs>
              <a:gs pos="100000">
                <a:srgbClr val="DAEFFF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2384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403"/>
              </a:buClr>
              <a:buSzPts val="2000"/>
              <a:buFont typeface="Times New Roman"/>
              <a:buNone/>
            </a:pPr>
            <a:r>
              <a:rPr lang="ru-RU" sz="2000" b="1" i="0" u="none" strike="noStrike" cap="none">
                <a:solidFill>
                  <a:srgbClr val="1014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САНИТАРНОЕ ПРОСВЕЩЕНИЕ</a:t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1197890" y="5346923"/>
            <a:ext cx="2952328" cy="1060696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83D3FF"/>
              </a:gs>
              <a:gs pos="50000">
                <a:srgbClr val="B3E2FF"/>
              </a:gs>
              <a:gs pos="100000">
                <a:srgbClr val="DAEFFF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2384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403"/>
              </a:buClr>
              <a:buSzPts val="2000"/>
              <a:buFont typeface="Times New Roman"/>
              <a:buNone/>
            </a:pPr>
            <a:r>
              <a:rPr lang="ru-RU" sz="2000" b="1" i="0" u="none" strike="noStrike" cap="none">
                <a:solidFill>
                  <a:srgbClr val="1014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ГИГИЕНИЧЕСКОЕ ОБУЧЕНИЕ</a:t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5064983" y="3068960"/>
            <a:ext cx="113548" cy="1584176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5178531" y="5013175"/>
            <a:ext cx="77724" cy="1562473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/>
          <p:nvPr/>
        </p:nvSpPr>
        <p:spPr>
          <a:xfrm>
            <a:off x="0" y="16662"/>
            <a:ext cx="9144000" cy="698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ГИГИЕНИЧЕСКОГО ВОСПИТАНИЯ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актуальность,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научность,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доступность,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системность,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последовательность,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иллюстративность,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единство теории и практики,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единство обучения и воспитания,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положительное ориентирование,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индивидуального либо дифференцированного подходов,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стимулирование сознательности и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активности лиц, на которых направлен процесс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гигиенического воспитания. 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ftr" sz="quarter" idx="11"/>
          </p:nvPr>
        </p:nvSpPr>
        <p:spPr>
          <a:xfrm>
            <a:off x="3923928" y="6453336"/>
            <a:ext cx="1584176" cy="2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Солтан М.М.</a:t>
            </a:r>
            <a:endParaRPr sz="800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317225" y="188640"/>
            <a:ext cx="8568952" cy="655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     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ГИГИЕНИЧЕСКОГО ВОСПИТАНИЯ </a:t>
            </a:r>
            <a:endParaRPr sz="3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представляют собой </a:t>
            </a:r>
            <a:r>
              <a:rPr lang="ru-RU"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способы воплощения метода,</a:t>
            </a:r>
            <a:r>
              <a:rPr lang="ru-RU" sz="3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 показывают как или  каким образом осуществляется воплощение метода. 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Формы в свою очередь делятся на: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-"/>
            </a:pPr>
            <a:r>
              <a:rPr lang="ru-RU"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индивидуального воздействия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-"/>
            </a:pPr>
            <a:r>
              <a:rPr lang="ru-RU"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группового воздействия (5-25 человек)</a:t>
            </a:r>
            <a:endParaRPr/>
          </a:p>
          <a:p>
            <a:pPr marL="2857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-"/>
            </a:pPr>
            <a:r>
              <a:rPr lang="ru-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массового воздействия (более 25 человек).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/>
          <p:nvPr/>
        </p:nvSpPr>
        <p:spPr>
          <a:xfrm>
            <a:off x="251520" y="332656"/>
            <a:ext cx="8712968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СРЕДСТВА  </a:t>
            </a:r>
            <a:endParaRPr sz="3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ГИГИЕНИЧЕСКОГО ВОСПИТАНИЯ </a:t>
            </a:r>
            <a:r>
              <a:rPr lang="ru-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это </a:t>
            </a:r>
            <a:r>
              <a:rPr lang="ru-RU"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способы реализации метода</a:t>
            </a:r>
            <a:r>
              <a:rPr lang="ru-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которые позволяют говорить о том,  с помощью чего метод гигиенического воспитания получает реальное воплощение.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ним относятся: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-"/>
            </a:pPr>
            <a:r>
              <a:rPr lang="ru-RU"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Речевые средства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-"/>
            </a:pPr>
            <a:r>
              <a:rPr lang="ru-RU"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Изобразительные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-"/>
            </a:pPr>
            <a:r>
              <a:rPr lang="ru-RU"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Изобразительно-речевые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-"/>
            </a:pPr>
            <a:r>
              <a:rPr lang="ru-RU"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Действия как средства (обучение чему-либо)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Char char="-"/>
            </a:pPr>
            <a:r>
              <a:rPr lang="ru-RU"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Предметные средства (реальные предметы, используемые в жизни)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/>
          <p:nvPr/>
        </p:nvSpPr>
        <p:spPr>
          <a:xfrm>
            <a:off x="1403648" y="2082087"/>
            <a:ext cx="662473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Гигиеническое воспитание и обучение в образовательных учреждениях складывается из </a:t>
            </a:r>
            <a:r>
              <a:rPr lang="ru-RU"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классной, внеклассной и внешкольной работы.</a:t>
            </a:r>
            <a:endParaRPr/>
          </a:p>
        </p:txBody>
      </p:sp>
      <p:pic>
        <p:nvPicPr>
          <p:cNvPr id="260" name="Google Shape;260;p30" descr="D:\Марина\Фото\Школа\images-5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06" y="60832"/>
            <a:ext cx="3143272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0" descr="D:\Марина\Фото\Школа\1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20" y="4682846"/>
            <a:ext cx="3322445" cy="2175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ftr" sz="quarter" idx="11"/>
          </p:nvPr>
        </p:nvSpPr>
        <p:spPr>
          <a:xfrm>
            <a:off x="4067944" y="6453336"/>
            <a:ext cx="1440160" cy="2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Солтан М.М.</a:t>
            </a:r>
            <a:endParaRPr sz="800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207347" y="612249"/>
            <a:ext cx="8892480" cy="588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«здоровье», факторы риска и группы риска.</a:t>
            </a: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Составляющие здоровья. Образ жизни, категории образа жизни.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проблемы сохранения здоровья детей и подростков в РБ.</a:t>
            </a: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Понятие о здоровом образе жизни. Компоненты здорового образа жизни.</a:t>
            </a: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Особенности формирования здорового образа жизни в детском возрасте.</a:t>
            </a: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Гигиеническое воспитание и обучение. Понятие, цели, задачи. Уровни гигиенической культуры.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Принципы, методы,  формы и средства гигиенического воспитания.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Гигиеническое обучение и воспитание детей в образовательных учреждениях.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Схема взаимодействия органов государственного управления и учреждений по формированию здорового образа жизни.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Руководящие документы по формированию здорового образа жизни.</a:t>
            </a: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849664" y="116632"/>
            <a:ext cx="7826792" cy="606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8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ЗДОРОВЬЕ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3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состояние полного физического, духовного и социального благополучия, а не только отсутствие болезней или физических дефектов (по ВОЗ).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ФАКТОРЫ </a:t>
            </a:r>
            <a:r>
              <a:rPr lang="ru-RU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РИСКА ЗДОРОВЬЮ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факторы, создающие неблагоприятный фон в организме, т.е. способствующие возникновению и развитию заболеваний.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ГРУППЫ </a:t>
            </a:r>
            <a: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РИСКА ЗДОРОВЬЮ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группы населения в большей степени, чем другие, предрасположенные к различным заболеваниям.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6"/>
          <p:cNvGrpSpPr/>
          <p:nvPr/>
        </p:nvGrpSpPr>
        <p:grpSpPr>
          <a:xfrm>
            <a:off x="0" y="1142984"/>
            <a:ext cx="9144000" cy="5715016"/>
            <a:chOff x="0" y="0"/>
            <a:chExt cx="9144000" cy="5715016"/>
          </a:xfrm>
        </p:grpSpPr>
        <p:sp>
          <p:nvSpPr>
            <p:cNvPr id="114" name="Google Shape;114;p16"/>
            <p:cNvSpPr/>
            <p:nvPr/>
          </p:nvSpPr>
          <p:spPr>
            <a:xfrm rot="-5400000">
              <a:off x="857246" y="-857246"/>
              <a:ext cx="2857508" cy="4572000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0" y="0"/>
              <a:ext cx="4572000" cy="2143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Наследственность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20%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4572000" y="0"/>
              <a:ext cx="4572000" cy="2857508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4572000" y="0"/>
              <a:ext cx="4572000" cy="2143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 ЖИЗНИ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50%</a:t>
              </a:r>
              <a:endParaRPr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 rot="10800000">
              <a:off x="0" y="2857508"/>
              <a:ext cx="4572000" cy="2857508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0" y="3571885"/>
              <a:ext cx="4572000" cy="2143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Состояние окружающей среды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20%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 rot="5400000">
              <a:off x="5429246" y="2000262"/>
              <a:ext cx="2857508" cy="4572000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4572000" y="3571884"/>
              <a:ext cx="4572000" cy="2143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Развитие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здравоохранения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10%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3143231" y="1500191"/>
              <a:ext cx="2793894" cy="2226913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3251940" y="1608900"/>
              <a:ext cx="2576476" cy="2009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ru-RU" sz="2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ЗДОРОВЬЕ</a:t>
              </a:r>
              <a:endParaRPr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4" name="Google Shape;124;p16"/>
          <p:cNvSpPr/>
          <p:nvPr/>
        </p:nvSpPr>
        <p:spPr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8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ЧЕГО ЗАВИСИТ ЗДОРОВЬЕ ЧЕЛОВЕКА ?</a:t>
            </a:r>
            <a:endParaRPr/>
          </a:p>
        </p:txBody>
      </p:sp>
      <p:pic>
        <p:nvPicPr>
          <p:cNvPr id="125" name="Google Shape;125;p16" descr="D:\Марина\Фото\ЗОЖ\images- семья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43000"/>
            <a:ext cx="2714625" cy="178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2006-10-30-3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000500"/>
            <a:ext cx="2786063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D:\Марина\Фото\ЗОЖ\001336_522739_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5188" y="1143000"/>
            <a:ext cx="1928812" cy="278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D:\Марина\Фото\Медицина\i-помощь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15188" y="4000500"/>
            <a:ext cx="1928812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7"/>
          <p:cNvGrpSpPr/>
          <p:nvPr/>
        </p:nvGrpSpPr>
        <p:grpSpPr>
          <a:xfrm>
            <a:off x="0" y="1142984"/>
            <a:ext cx="9144000" cy="5715016"/>
            <a:chOff x="0" y="0"/>
            <a:chExt cx="9144000" cy="5715016"/>
          </a:xfrm>
        </p:grpSpPr>
        <p:sp>
          <p:nvSpPr>
            <p:cNvPr id="136" name="Google Shape;136;p17"/>
            <p:cNvSpPr/>
            <p:nvPr/>
          </p:nvSpPr>
          <p:spPr>
            <a:xfrm rot="-5400000">
              <a:off x="857246" y="-857246"/>
              <a:ext cx="2857508" cy="4572000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 txBox="1"/>
            <p:nvPr/>
          </p:nvSpPr>
          <p:spPr>
            <a:xfrm>
              <a:off x="0" y="0"/>
              <a:ext cx="4572000" cy="2143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Уровень жизни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Материальные и духовные ценности общества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4572000" y="0"/>
              <a:ext cx="4572000" cy="2857508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rgbClr val="97B85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4572000" y="0"/>
              <a:ext cx="4572000" cy="2143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Качество жизни </a:t>
              </a:r>
              <a:r>
                <a:rPr lang="ru-RU" sz="2400" b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</a:t>
              </a:r>
              <a:r>
                <a:rPr lang="ru-RU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довлетворенность человека своей жизнедеятельностью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 rot="10800000">
              <a:off x="0" y="2857508"/>
              <a:ext cx="4572000" cy="2857508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rgbClr val="97B85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0" y="3571885"/>
              <a:ext cx="4572000" cy="2143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Стиль жизни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ru-RU" sz="2400" b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Поведение, привычки</a:t>
              </a:r>
              <a:endParaRPr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 rot="5400000">
              <a:off x="5429246" y="2000262"/>
              <a:ext cx="2857508" cy="4572000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rgbClr val="97B85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4572000" y="3571884"/>
              <a:ext cx="4572000" cy="2143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Уклад жизни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ru-RU" sz="2400" b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Традиции, порядок, регламент общественной жизни</a:t>
              </a:r>
              <a:endParaRPr sz="24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2619788" y="1928825"/>
              <a:ext cx="4095350" cy="142662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1D2FF"/>
                </a:gs>
                <a:gs pos="50000">
                  <a:srgbClr val="B3E1FF"/>
                </a:gs>
                <a:gs pos="100000">
                  <a:srgbClr val="DAE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2689430" y="1998467"/>
              <a:ext cx="3956066" cy="128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 ЖИЗНИ</a:t>
              </a:r>
              <a:endParaRPr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6" name="Google Shape;146;p17"/>
          <p:cNvSpPr/>
          <p:nvPr/>
        </p:nvSpPr>
        <p:spPr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8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КАТЕГОРИИ ОБРАЗА ЖИЗНИ</a:t>
            </a:r>
            <a:endParaRPr/>
          </a:p>
          <a:p>
            <a:pPr marL="0" marR="0" lvl="0" indent="45085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>
            <a:off x="5286375" y="0"/>
            <a:ext cx="3857625" cy="1000125"/>
          </a:xfrm>
          <a:prstGeom prst="ellipse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проблемы сохранения здоровья</a:t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254908" y="1124744"/>
            <a:ext cx="8610600" cy="5400600"/>
          </a:xfrm>
          <a:prstGeom prst="downArrowCallout">
            <a:avLst>
              <a:gd name="adj1" fmla="val 39302"/>
              <a:gd name="adj2" fmla="val 36520"/>
              <a:gd name="adj3" fmla="val 21208"/>
              <a:gd name="adj4" fmla="val 74536"/>
            </a:avLst>
          </a:prstGeom>
          <a:gradFill>
            <a:gsLst>
              <a:gs pos="0">
                <a:srgbClr val="8CDE9E"/>
              </a:gs>
              <a:gs pos="50000">
                <a:srgbClr val="BAE8C3"/>
              </a:gs>
              <a:gs pos="100000">
                <a:srgbClr val="DEF2E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Колоссальное изменение образа жизни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Кризисная демографическая ситуация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Прогрессирующее ухудшение состояния здоровья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населения в целом и подрастающего поколения в том числе,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основном за счет роста хронической неинфекционной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патологии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ru-R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Снижение трудового и репродуктивного потенциала страны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/>
          <p:nvPr/>
        </p:nvSpPr>
        <p:spPr>
          <a:xfrm>
            <a:off x="1331640" y="543505"/>
            <a:ext cx="6624735" cy="2214563"/>
          </a:xfrm>
          <a:prstGeom prst="foldedCorner">
            <a:avLst>
              <a:gd name="adj" fmla="val 37083"/>
            </a:avLst>
          </a:prstGeom>
          <a:gradFill>
            <a:gsLst>
              <a:gs pos="0">
                <a:srgbClr val="8CDE9E"/>
              </a:gs>
              <a:gs pos="50000">
                <a:srgbClr val="BAE8C3"/>
              </a:gs>
              <a:gs pos="100000">
                <a:srgbClr val="DEF2E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ОСНОВНОЙ ПРИНЦИП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СОХРАНЕНИЯ И УКРЕПЛЕНИЯ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ЗДОРОВЬЯ</a:t>
            </a:r>
            <a:endParaRPr sz="3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1643063" y="4149080"/>
            <a:ext cx="6000750" cy="2160240"/>
          </a:xfrm>
          <a:prstGeom prst="ellipse">
            <a:avLst/>
          </a:prstGeom>
          <a:gradFill>
            <a:gsLst>
              <a:gs pos="0">
                <a:srgbClr val="BDF295"/>
              </a:gs>
              <a:gs pos="50000">
                <a:srgbClr val="D5F5BE"/>
              </a:gs>
              <a:gs pos="100000">
                <a:srgbClr val="EAFADE"/>
              </a:gs>
            </a:gsLst>
            <a:lin ang="27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здорового образа жизни</a:t>
            </a:r>
            <a:br>
              <a:rPr lang="ru-RU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4283968" y="3011234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/>
          <p:nvPr/>
        </p:nvSpPr>
        <p:spPr>
          <a:xfrm>
            <a:off x="3779912" y="649705"/>
            <a:ext cx="5256584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ЗДОРОВЫЙ ОБРАЗ ЖИЗНИ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                                            способ жизнедеятельности,                                              адекватный потребностям и                                     возможностям человека,                                              осознанно реализуемый им с                                             целью формирования,                                             сохранения и укрепления                                              здоровья, продления рода и                                              достижения активного                                              долголетия.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Включает биологические и социальные компоненты.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0" descr="D:\Марина\Фото\ЗОЖ\001336_522739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3419872" cy="3607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 descr="D:\Марина\Фото\Вредные привычки\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8" y="4500563"/>
            <a:ext cx="1979712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 descr="D:\Марина\Фото\ЗОЖ\zdorovyj_obraz_zhizni_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42862"/>
            <a:ext cx="1907703" cy="2100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 descr="D:\Марина\Фото\Медицина\ребенок с бабочкой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4288" y="42862"/>
            <a:ext cx="1979712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 descr="D:\Марина\Фото\ЗОЖ\images- бег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4288" y="2185987"/>
            <a:ext cx="1979712" cy="231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 descr="D:\Марина\Фото\Медицина\1312303279_6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413" y="2157565"/>
            <a:ext cx="1820292" cy="23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 descr="D:\Марина\Фото\Продукты\images- сердце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153" y="4545835"/>
            <a:ext cx="1803552" cy="231216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/>
          <p:nvPr/>
        </p:nvSpPr>
        <p:spPr>
          <a:xfrm>
            <a:off x="1900917" y="40620"/>
            <a:ext cx="5256583" cy="698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КОМПОНЕНТЫ ЗДОРОВОГО ОБРАЗА ЖИЗНИ: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валеологическая осведомленность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благоприятные эколого-гигиенические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условия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рациональное питание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достаточная двигательная активность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и закаливание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ритмичность жизненных проявлений,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т.е. соблюдение режима дня,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чередование труда и отдыха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 отказ от вредных привычек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7) профилактика психоэмоционального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неблагополучия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8) безопасное сексуальное поведение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9) соблюдение правил личной гигиены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10) медицинскую активность и дина-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мическое слежение за собственным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здоровьем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11) позитивное экологическое поведение.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716</Words>
  <Application>Microsoft Office PowerPoint</Application>
  <PresentationFormat>Экран (4:3)</PresentationFormat>
  <Paragraphs>187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Основы формирования здорового образа жизни у детей и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ОГБУЗ «Нижнеудинская РБ» детская поликлиника   Основы формирования здорового образа жизни у детей и подростков</dc:title>
  <dc:creator>Пользователь</dc:creator>
  <cp:lastModifiedBy>Смолина Татьяна Александровна</cp:lastModifiedBy>
  <cp:revision>2</cp:revision>
  <dcterms:modified xsi:type="dcterms:W3CDTF">2022-05-13T05:50:59Z</dcterms:modified>
</cp:coreProperties>
</file>